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7" r:id="rId2"/>
    <p:sldId id="256" r:id="rId3"/>
    <p:sldId id="257" r:id="rId4"/>
    <p:sldId id="258" r:id="rId5"/>
    <p:sldId id="268" r:id="rId6"/>
    <p:sldId id="25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42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256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295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450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45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90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661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191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008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031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9363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5454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76154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7144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483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391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DAB9B-FF86-4877-B3CA-458D6447E5C3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F3C7130-0F6B-4B62-B0D0-A5C95F037C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06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Великие ученые </a:t>
            </a:r>
            <a:br>
              <a:rPr lang="ru-RU" dirty="0" smtClean="0"/>
            </a:br>
            <a:r>
              <a:rPr lang="ru-RU" dirty="0" smtClean="0"/>
              <a:t>Средневекового Востока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Аль-</a:t>
            </a:r>
            <a:r>
              <a:rPr lang="ru-RU" sz="2400" smtClean="0">
                <a:solidFill>
                  <a:srgbClr val="FF0000"/>
                </a:solidFill>
              </a:rPr>
              <a:t>Фараби</a:t>
            </a:r>
            <a:endParaRPr lang="ru-RU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42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40" y="764704"/>
            <a:ext cx="3200400" cy="3886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Прямоугольник 9"/>
          <p:cNvSpPr/>
          <p:nvPr/>
        </p:nvSpPr>
        <p:spPr>
          <a:xfrm>
            <a:off x="3923928" y="620688"/>
            <a:ext cx="48245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Аль-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Фараби</a:t>
            </a:r>
            <a:r>
              <a:rPr lang="ru-RU" dirty="0">
                <a:latin typeface="Arial" pitchFamily="34" charset="0"/>
                <a:cs typeface="Arial" pitchFamily="34" charset="0"/>
              </a:rPr>
              <a:t> (870-950) - выдающийся представитель восточного аристотелизма, продолжатель дела аль-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Кинди</a:t>
            </a:r>
            <a:r>
              <a:rPr lang="ru-RU" dirty="0">
                <a:latin typeface="Arial" pitchFamily="34" charset="0"/>
                <a:cs typeface="Arial" pitchFamily="34" charset="0"/>
              </a:rPr>
              <a:t>. Родился в г. Фарабе (ныне на территории Казахстана). Его философская деятельность многогранна, он был ученым-энциклопедистом. Выступал как комментатор произведений Аристотеля, за что получил прозвище "Второй учитель". (Первый - это сам Аристотель.)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Существуют две версии смерти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Фараби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Согласно первой версии, он умер естественной смертью в Дамаске, согласно второй — убит грабителями при поездке в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Аскалан</a:t>
            </a:r>
            <a:r>
              <a:rPr lang="ru-RU" baseline="30000" dirty="0" smtClean="0">
                <a:latin typeface="Arial" pitchFamily="34" charset="0"/>
                <a:cs typeface="Arial" pitchFamily="34" charset="0"/>
              </a:rPr>
              <a:t>[6]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Также известно, что Упоминаются ученики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Фараби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 —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Яхья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ибн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Ади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в Багдаде и Ибрагим ибн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Ади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в Алеппо, которые после смерти учителя продолжили комментарии как его трактатов, так и работ греческих философов.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838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04664"/>
            <a:ext cx="30412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Философия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Аль-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Фараби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40977" y="980728"/>
            <a:ext cx="74168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Аль-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является основоположником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арабоязычного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перипатетизма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[9]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Поэтому его идеи о бытии близки идеям аристотелизма, а также — неоплатонизма.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Согласно учению Абу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Насра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аль-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всё сущее распределено по шести ступеням-началам, связанным отношениями причины и следствия.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Начала по своему характеру разделены на два типа: возможно сущие и необходимо сущие. К первому типу относятся вещи, из сущности которых не вытекает с необходимостью их существование. Для вещей второго типа, характерно то, что из их сущности необходимо вытекает их существование. Всё, что относится к возможно сущему, для своего бытия нуждается в определённой причине. Такой причиной является необходимо сущее или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единосущее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божество, которое производит в вечности мир.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Остальным причинам присуща множественность. Из первой причины образуются вторые причины — небесные тела. Третьей причиной является космический разум, который заботится о космосе как «разумном животном» и стремится довести его до совершенства. Остальные причины связаны с реальными земными предметами.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89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311474"/>
            <a:ext cx="4572000" cy="63709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философским сочинениям аль-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Фараби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относятся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«Слово о субстанции»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«Существо вопросов»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«Книга о законах»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«Книга о постоянстве движения вселенной»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«О смысле разума»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«Книга о разуме юных»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«Большая сокращенная книга по логике»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«Книга введения в логику»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«Книга доказательства»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«Книга об условиях силлогизма»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«Трактат о сущности души»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«Слово о сновидениях»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«Трактат о взглядах жителей добродетельного города»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«Книга об определении и классификации наук»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«Книга о смысле философии»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«Книга о том, что нужно знать для изучения философии»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«Примечания к философии»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163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7344816" cy="659735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Абу </a:t>
            </a:r>
            <a:r>
              <a:rPr lang="ru-RU" sz="2800" b="1" dirty="0" err="1">
                <a:solidFill>
                  <a:srgbClr val="FF0000"/>
                </a:solidFill>
              </a:rPr>
              <a:t>Насыр</a:t>
            </a:r>
            <a:r>
              <a:rPr lang="ru-RU" sz="2800" b="1" dirty="0">
                <a:solidFill>
                  <a:srgbClr val="FF0000"/>
                </a:solidFill>
              </a:rPr>
              <a:t> Аль-</a:t>
            </a:r>
            <a:r>
              <a:rPr lang="ru-RU" sz="2800" b="1" dirty="0" err="1">
                <a:solidFill>
                  <a:srgbClr val="FF0000"/>
                </a:solidFill>
              </a:rPr>
              <a:t>Фараби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1150</a:t>
            </a:r>
          </a:p>
          <a:p>
            <a:pPr algn="ctr"/>
            <a:endParaRPr lang="ru-RU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Юбилей </a:t>
            </a:r>
            <a:r>
              <a:rPr lang="ru-RU" sz="2800" b="1" dirty="0">
                <a:solidFill>
                  <a:schemeClr val="tx1"/>
                </a:solidFill>
              </a:rPr>
              <a:t>великого учёного Аль-</a:t>
            </a:r>
            <a:r>
              <a:rPr lang="ru-RU" sz="2800" b="1" dirty="0" err="1">
                <a:solidFill>
                  <a:schemeClr val="tx1"/>
                </a:solidFill>
              </a:rPr>
              <a:t>Фараби</a:t>
            </a:r>
            <a:r>
              <a:rPr lang="ru-RU" sz="2800" b="1" dirty="0">
                <a:solidFill>
                  <a:schemeClr val="tx1"/>
                </a:solidFill>
              </a:rPr>
              <a:t> включён в международный календарь памятных дат на 2020 год</a:t>
            </a:r>
          </a:p>
          <a:p>
            <a:pPr marL="0" indent="0">
              <a:buNone/>
            </a:pPr>
            <a:r>
              <a:rPr lang="ru-RU" sz="2100" dirty="0">
                <a:solidFill>
                  <a:schemeClr val="tx1"/>
                </a:solidFill>
              </a:rPr>
              <a:t>На Генеральной конференции ЮНЕСКО, прошедшей в парижской штаб-квартире организации в ноябре </a:t>
            </a:r>
            <a:r>
              <a:rPr lang="ru-RU" sz="2100" dirty="0" smtClean="0">
                <a:solidFill>
                  <a:schemeClr val="tx1"/>
                </a:solidFill>
              </a:rPr>
              <a:t>2019 года</a:t>
            </a:r>
            <a:r>
              <a:rPr lang="ru-RU" sz="2100" dirty="0">
                <a:solidFill>
                  <a:schemeClr val="tx1"/>
                </a:solidFill>
              </a:rPr>
              <a:t>, представители 193 государств приняли специальную резолюцию о включении в международный календарь памятных дат на </a:t>
            </a:r>
            <a:r>
              <a:rPr lang="ru-RU" sz="2100" dirty="0" smtClean="0">
                <a:solidFill>
                  <a:schemeClr val="tx1"/>
                </a:solidFill>
              </a:rPr>
              <a:t>2020  год  1150-летия </a:t>
            </a:r>
            <a:r>
              <a:rPr lang="ru-RU" sz="2100" dirty="0">
                <a:solidFill>
                  <a:schemeClr val="tx1"/>
                </a:solidFill>
              </a:rPr>
              <a:t>великого ученого и философа Абу </a:t>
            </a:r>
            <a:r>
              <a:rPr lang="ru-RU" sz="2100" dirty="0" err="1">
                <a:solidFill>
                  <a:schemeClr val="tx1"/>
                </a:solidFill>
              </a:rPr>
              <a:t>Насра</a:t>
            </a:r>
            <a:r>
              <a:rPr lang="ru-RU" sz="2100" dirty="0">
                <a:solidFill>
                  <a:schemeClr val="tx1"/>
                </a:solidFill>
              </a:rPr>
              <a:t> Аль-</a:t>
            </a:r>
            <a:r>
              <a:rPr lang="ru-RU" sz="2100" dirty="0" err="1">
                <a:solidFill>
                  <a:schemeClr val="tx1"/>
                </a:solidFill>
              </a:rPr>
              <a:t>Фараби</a:t>
            </a:r>
            <a:r>
              <a:rPr lang="ru-RU" sz="2100" dirty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100" dirty="0">
                <a:solidFill>
                  <a:schemeClr val="tx1"/>
                </a:solidFill>
              </a:rPr>
              <a:t> Аль-</a:t>
            </a:r>
            <a:r>
              <a:rPr lang="ru-RU" sz="2100" dirty="0" err="1">
                <a:solidFill>
                  <a:schemeClr val="tx1"/>
                </a:solidFill>
              </a:rPr>
              <a:t>Фараби</a:t>
            </a:r>
            <a:r>
              <a:rPr lang="ru-RU" sz="2100" dirty="0">
                <a:solidFill>
                  <a:schemeClr val="tx1"/>
                </a:solidFill>
              </a:rPr>
              <a:t> – пример учёного-энциклопедиста, «универсального человека» (лат. </a:t>
            </a:r>
            <a:r>
              <a:rPr lang="ru-RU" sz="2100" dirty="0" err="1">
                <a:solidFill>
                  <a:schemeClr val="tx1"/>
                </a:solidFill>
              </a:rPr>
              <a:t>homo</a:t>
            </a:r>
            <a:r>
              <a:rPr lang="ru-RU" sz="2100" dirty="0">
                <a:solidFill>
                  <a:schemeClr val="tx1"/>
                </a:solidFill>
              </a:rPr>
              <a:t> </a:t>
            </a:r>
            <a:r>
              <a:rPr lang="ru-RU" sz="2100" dirty="0" err="1">
                <a:solidFill>
                  <a:schemeClr val="tx1"/>
                </a:solidFill>
              </a:rPr>
              <a:t>universalis</a:t>
            </a:r>
            <a:r>
              <a:rPr lang="ru-RU" sz="2100" dirty="0">
                <a:solidFill>
                  <a:schemeClr val="tx1"/>
                </a:solidFill>
              </a:rPr>
              <a:t>). Этот тип учёного появится в Европе только спустя пятьсот лет после Золотого века Ислама, с приходом таких гениев, как Леонардо да Винчи или Роджер Бэкон. Ученые такой редкостной формации – это сосредоточие великого таланта и способностей как в науках, так и в различных искусствах. Только так можно объяснить гений Аль-</a:t>
            </a:r>
            <a:r>
              <a:rPr lang="ru-RU" sz="2100" dirty="0" err="1">
                <a:solidFill>
                  <a:schemeClr val="tx1"/>
                </a:solidFill>
              </a:rPr>
              <a:t>Фараби</a:t>
            </a:r>
            <a:r>
              <a:rPr lang="ru-RU" sz="2100" dirty="0">
                <a:solidFill>
                  <a:schemeClr val="tx1"/>
                </a:solidFill>
              </a:rPr>
              <a:t>, который смог развить геометрию Евклида и Птолемея, создать, очевидно, первый в истории труд о вакууме («Слово о пустоте»), наставления по физике, химии, биологии («Книга высоких рассуждений об элементах науки физики»; «О необходимости искусства химии»; «Об органах человека»).</a:t>
            </a:r>
          </a:p>
        </p:txBody>
      </p:sp>
    </p:spTree>
    <p:extLst>
      <p:ext uri="{BB962C8B-B14F-4D97-AF65-F5344CB8AC3E}">
        <p14:creationId xmlns:p14="http://schemas.microsoft.com/office/powerpoint/2010/main" val="2120606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620688"/>
            <a:ext cx="4495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Учение об образцовом городе-государстве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1196752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Ряд социально-этических трактатов аль-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посвящен учению об общественной жизни («Трактат о взглядах жителей добродетельного города», «Книга о достижении счастья», «Указание путей счастья», «Гражданская политика», «Книга о войне и мирной жизни», «Книга изучения общества», «О добродетельных нравах»). Опираясь на политические и этические идеи греческих философов, прежде всего Платона и Аристотеля, и используя социальные идеи древнего Востока, аль-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разработал стройную теорию общественного устройства.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63038" y="3645024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 главе добродетельных городов находятся правители-философы, выступающие одновременно и в роли предводителей религиозной общины. В добродетельных городах стремятся к достижению истинного счастья для всех жителей, господствует добро и справедливость, осуждаются несправедливость и зло. Добродетельным городам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противопоставляет невежественные города, правители и жители которых не имеют представления об истинном счастье и не стремятся к нему, а уделяют внимание только телесному здоровью, наслаждениям и богатству.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7195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419</Words>
  <Application>Microsoft Office PowerPoint</Application>
  <PresentationFormat>Экран (4:3)</PresentationFormat>
  <Paragraphs>34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Times New Roman</vt:lpstr>
      <vt:lpstr>Trebuchet MS</vt:lpstr>
      <vt:lpstr>Wingdings 3</vt:lpstr>
      <vt:lpstr>Аспект</vt:lpstr>
      <vt:lpstr>Великие ученые  Средневекового Востока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Айбек</dc:creator>
  <cp:lastModifiedBy>КСШ</cp:lastModifiedBy>
  <cp:revision>7</cp:revision>
  <dcterms:created xsi:type="dcterms:W3CDTF">2012-11-07T17:34:45Z</dcterms:created>
  <dcterms:modified xsi:type="dcterms:W3CDTF">2020-05-26T05:28:18Z</dcterms:modified>
</cp:coreProperties>
</file>