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8" r:id="rId1"/>
  </p:sldMasterIdLst>
  <p:sldIdLst>
    <p:sldId id="256" r:id="rId2"/>
    <p:sldId id="257" r:id="rId3"/>
    <p:sldId id="265" r:id="rId4"/>
    <p:sldId id="258" r:id="rId5"/>
    <p:sldId id="259" r:id="rId6"/>
    <p:sldId id="260" r:id="rId7"/>
    <p:sldId id="261" r:id="rId8"/>
    <p:sldId id="262" r:id="rId9"/>
    <p:sldId id="263" r:id="rId10"/>
    <p:sldId id="264" r:id="rId11"/>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p:scale>
          <a:sx n="75" d="100"/>
          <a:sy n="75" d="100"/>
        </p:scale>
        <p:origin x="1896" y="9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ru-RU" smtClean="0"/>
              <a:t>Образец заголовка</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66F88ED-FF3A-429A-BF71-BA91A2C7163F}" type="datetimeFigureOut">
              <a:rPr lang="ru-RU" smtClean="0"/>
              <a:t>25.11.2020</a:t>
            </a:fld>
            <a:endParaRPr lang="ru-RU"/>
          </a:p>
        </p:txBody>
      </p:sp>
      <p:sp>
        <p:nvSpPr>
          <p:cNvPr id="5" name="Footer Placeholder 4"/>
          <p:cNvSpPr>
            <a:spLocks noGrp="1"/>
          </p:cNvSpPr>
          <p:nvPr>
            <p:ph type="ftr" sz="quarter" idx="11"/>
          </p:nvPr>
        </p:nvSpPr>
        <p:spPr/>
        <p:txBody>
          <a:bodyPr/>
          <a:lstStyle/>
          <a:p>
            <a:endParaRPr lang="ru-RU"/>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301F0FE8-6B44-477F-8981-6872FC7D3BD2}" type="slidenum">
              <a:rPr lang="ru-RU" smtClean="0"/>
              <a:t>‹#›</a:t>
            </a:fld>
            <a:endParaRPr lang="ru-RU"/>
          </a:p>
        </p:txBody>
      </p:sp>
    </p:spTree>
    <p:extLst>
      <p:ext uri="{BB962C8B-B14F-4D97-AF65-F5344CB8AC3E}">
        <p14:creationId xmlns:p14="http://schemas.microsoft.com/office/powerpoint/2010/main" val="3128033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ru-RU" smtClean="0"/>
              <a:t>Образец заголовка</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6F88ED-FF3A-429A-BF71-BA91A2C7163F}" type="datetimeFigureOut">
              <a:rPr lang="ru-RU" smtClean="0"/>
              <a:t>25.11.2020</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301F0FE8-6B44-477F-8981-6872FC7D3BD2}" type="slidenum">
              <a:rPr lang="ru-RU" smtClean="0"/>
              <a:t>‹#›</a:t>
            </a:fld>
            <a:endParaRPr lang="ru-RU"/>
          </a:p>
        </p:txBody>
      </p:sp>
    </p:spTree>
    <p:extLst>
      <p:ext uri="{BB962C8B-B14F-4D97-AF65-F5344CB8AC3E}">
        <p14:creationId xmlns:p14="http://schemas.microsoft.com/office/powerpoint/2010/main" val="15412201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6F88ED-FF3A-429A-BF71-BA91A2C7163F}" type="datetimeFigureOut">
              <a:rPr lang="ru-RU" smtClean="0"/>
              <a:t>25.11.2020</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301F0FE8-6B44-477F-8981-6872FC7D3BD2}" type="slidenum">
              <a:rPr lang="ru-RU" smtClean="0"/>
              <a:t>‹#›</a:t>
            </a:fld>
            <a:endParaRPr lang="ru-RU"/>
          </a:p>
        </p:txBody>
      </p:sp>
    </p:spTree>
    <p:extLst>
      <p:ext uri="{BB962C8B-B14F-4D97-AF65-F5344CB8AC3E}">
        <p14:creationId xmlns:p14="http://schemas.microsoft.com/office/powerpoint/2010/main" val="31022622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B66F88ED-FF3A-429A-BF71-BA91A2C7163F}" type="datetimeFigureOut">
              <a:rPr lang="ru-RU" smtClean="0"/>
              <a:t>25.11.2020</a:t>
            </a:fld>
            <a:endParaRPr lang="ru-RU"/>
          </a:p>
        </p:txBody>
      </p:sp>
      <p:sp>
        <p:nvSpPr>
          <p:cNvPr id="6" name="Footer Placeholder 5"/>
          <p:cNvSpPr>
            <a:spLocks noGrp="1"/>
          </p:cNvSpPr>
          <p:nvPr>
            <p:ph type="ftr" sz="quarter" idx="11"/>
          </p:nvPr>
        </p:nvSpPr>
        <p:spPr/>
        <p:txBody>
          <a:bodyPr/>
          <a:lstStyle/>
          <a:p>
            <a:endParaRPr lang="ru-RU"/>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301F0FE8-6B44-477F-8981-6872FC7D3BD2}" type="slidenum">
              <a:rPr lang="ru-RU" smtClean="0"/>
              <a:t>‹#›</a:t>
            </a:fld>
            <a:endParaRPr lang="ru-RU"/>
          </a:p>
        </p:txBody>
      </p:sp>
    </p:spTree>
    <p:extLst>
      <p:ext uri="{BB962C8B-B14F-4D97-AF65-F5344CB8AC3E}">
        <p14:creationId xmlns:p14="http://schemas.microsoft.com/office/powerpoint/2010/main" val="19286791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66F88ED-FF3A-429A-BF71-BA91A2C7163F}" type="datetimeFigureOut">
              <a:rPr lang="ru-RU" smtClean="0"/>
              <a:t>25.11.2020</a:t>
            </a:fld>
            <a:endParaRPr lang="ru-RU"/>
          </a:p>
        </p:txBody>
      </p:sp>
      <p:sp>
        <p:nvSpPr>
          <p:cNvPr id="8" name="Footer Placeholder 7"/>
          <p:cNvSpPr>
            <a:spLocks noGrp="1"/>
          </p:cNvSpPr>
          <p:nvPr>
            <p:ph type="ftr" sz="quarter" idx="11"/>
          </p:nvPr>
        </p:nvSpPr>
        <p:spPr/>
        <p:txBody>
          <a:bodyPr/>
          <a:lstStyle/>
          <a:p>
            <a:endParaRPr lang="ru-RU"/>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301F0FE8-6B44-477F-8981-6872FC7D3BD2}" type="slidenum">
              <a:rPr lang="ru-RU" smtClean="0"/>
              <a:t>‹#›</a:t>
            </a:fld>
            <a:endParaRPr lang="ru-RU"/>
          </a:p>
        </p:txBody>
      </p:sp>
    </p:spTree>
    <p:extLst>
      <p:ext uri="{BB962C8B-B14F-4D97-AF65-F5344CB8AC3E}">
        <p14:creationId xmlns:p14="http://schemas.microsoft.com/office/powerpoint/2010/main" val="35880629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66F88ED-FF3A-429A-BF71-BA91A2C7163F}" type="datetimeFigureOut">
              <a:rPr lang="ru-RU" smtClean="0"/>
              <a:t>25.11.2020</a:t>
            </a:fld>
            <a:endParaRPr lang="ru-RU"/>
          </a:p>
        </p:txBody>
      </p:sp>
      <p:sp>
        <p:nvSpPr>
          <p:cNvPr id="4" name="Footer Placeholder 3"/>
          <p:cNvSpPr>
            <a:spLocks noGrp="1"/>
          </p:cNvSpPr>
          <p:nvPr>
            <p:ph type="ftr" sz="quarter" idx="11"/>
          </p:nvPr>
        </p:nvSpPr>
        <p:spPr/>
        <p:txBody>
          <a:bodyPr/>
          <a:lstStyle/>
          <a:p>
            <a:endParaRPr lang="ru-RU"/>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301F0FE8-6B44-477F-8981-6872FC7D3BD2}" type="slidenum">
              <a:rPr lang="ru-RU" smtClean="0"/>
              <a:t>‹#›</a:t>
            </a:fld>
            <a:endParaRPr lang="ru-RU"/>
          </a:p>
        </p:txBody>
      </p:sp>
    </p:spTree>
    <p:extLst>
      <p:ext uri="{BB962C8B-B14F-4D97-AF65-F5344CB8AC3E}">
        <p14:creationId xmlns:p14="http://schemas.microsoft.com/office/powerpoint/2010/main" val="14563669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6F88ED-FF3A-429A-BF71-BA91A2C7163F}" type="datetimeFigureOut">
              <a:rPr lang="ru-RU" smtClean="0"/>
              <a:t>25.11.2020</a:t>
            </a:fld>
            <a:endParaRPr lang="ru-RU"/>
          </a:p>
        </p:txBody>
      </p:sp>
      <p:sp>
        <p:nvSpPr>
          <p:cNvPr id="3" name="Footer Placeholder 2"/>
          <p:cNvSpPr>
            <a:spLocks noGrp="1"/>
          </p:cNvSpPr>
          <p:nvPr>
            <p:ph type="ftr" sz="quarter" idx="11"/>
          </p:nvPr>
        </p:nvSpPr>
        <p:spPr/>
        <p:txBody>
          <a:bodyPr/>
          <a:lstStyle/>
          <a:p>
            <a:endParaRPr lang="ru-RU"/>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301F0FE8-6B44-477F-8981-6872FC7D3BD2}" type="slidenum">
              <a:rPr lang="ru-RU" smtClean="0"/>
              <a:t>‹#›</a:t>
            </a:fld>
            <a:endParaRPr lang="ru-RU"/>
          </a:p>
        </p:txBody>
      </p:sp>
    </p:spTree>
    <p:extLst>
      <p:ext uri="{BB962C8B-B14F-4D97-AF65-F5344CB8AC3E}">
        <p14:creationId xmlns:p14="http://schemas.microsoft.com/office/powerpoint/2010/main" val="1820454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ru-RU" smtClean="0"/>
              <a:t>Образец заголовка</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66F88ED-FF3A-429A-BF71-BA91A2C7163F}" type="datetimeFigureOut">
              <a:rPr lang="ru-RU" smtClean="0"/>
              <a:t>25.11.2020</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301F0FE8-6B44-477F-8981-6872FC7D3BD2}" type="slidenum">
              <a:rPr lang="ru-RU" smtClean="0"/>
              <a:t>‹#›</a:t>
            </a:fld>
            <a:endParaRPr lang="ru-RU"/>
          </a:p>
        </p:txBody>
      </p:sp>
    </p:spTree>
    <p:extLst>
      <p:ext uri="{BB962C8B-B14F-4D97-AF65-F5344CB8AC3E}">
        <p14:creationId xmlns:p14="http://schemas.microsoft.com/office/powerpoint/2010/main" val="39400179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66F88ED-FF3A-429A-BF71-BA91A2C7163F}" type="datetimeFigureOut">
              <a:rPr lang="ru-RU" smtClean="0"/>
              <a:t>25.11.2020</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301F0FE8-6B44-477F-8981-6872FC7D3BD2}" type="slidenum">
              <a:rPr lang="ru-RU" smtClean="0"/>
              <a:t>‹#›</a:t>
            </a:fld>
            <a:endParaRPr lang="ru-RU"/>
          </a:p>
        </p:txBody>
      </p:sp>
    </p:spTree>
    <p:extLst>
      <p:ext uri="{BB962C8B-B14F-4D97-AF65-F5344CB8AC3E}">
        <p14:creationId xmlns:p14="http://schemas.microsoft.com/office/powerpoint/2010/main" val="9094851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6F88ED-FF3A-429A-BF71-BA91A2C7163F}" type="datetimeFigureOut">
              <a:rPr lang="ru-RU" smtClean="0"/>
              <a:t>25.11.2020</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301F0FE8-6B44-477F-8981-6872FC7D3BD2}" type="slidenum">
              <a:rPr lang="ru-RU" smtClean="0"/>
              <a:t>‹#›</a:t>
            </a:fld>
            <a:endParaRPr lang="ru-RU"/>
          </a:p>
        </p:txBody>
      </p:sp>
    </p:spTree>
    <p:extLst>
      <p:ext uri="{BB962C8B-B14F-4D97-AF65-F5344CB8AC3E}">
        <p14:creationId xmlns:p14="http://schemas.microsoft.com/office/powerpoint/2010/main" val="31318603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66F88ED-FF3A-429A-BF71-BA91A2C7163F}" type="datetimeFigureOut">
              <a:rPr lang="ru-RU" smtClean="0"/>
              <a:t>25.11.2020</a:t>
            </a:fld>
            <a:endParaRPr lang="ru-RU"/>
          </a:p>
        </p:txBody>
      </p:sp>
      <p:sp>
        <p:nvSpPr>
          <p:cNvPr id="5" name="Footer Placeholder 4"/>
          <p:cNvSpPr>
            <a:spLocks noGrp="1"/>
          </p:cNvSpPr>
          <p:nvPr>
            <p:ph type="ftr" sz="quarter" idx="11"/>
          </p:nvPr>
        </p:nvSpPr>
        <p:spPr/>
        <p:txBody>
          <a:bodyPr/>
          <a:lstStyle/>
          <a:p>
            <a:endParaRPr lang="ru-RU"/>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301F0FE8-6B44-477F-8981-6872FC7D3BD2}" type="slidenum">
              <a:rPr lang="ru-RU" smtClean="0"/>
              <a:t>‹#›</a:t>
            </a:fld>
            <a:endParaRPr lang="ru-RU"/>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3053194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ru-RU" smtClean="0"/>
              <a:t>Образец заголовка</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B66F88ED-FF3A-429A-BF71-BA91A2C7163F}" type="datetimeFigureOut">
              <a:rPr lang="ru-RU" smtClean="0"/>
              <a:t>25.11.2020</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301F0FE8-6B44-477F-8981-6872FC7D3BD2}" type="slidenum">
              <a:rPr lang="ru-RU" smtClean="0"/>
              <a:t>‹#›</a:t>
            </a:fld>
            <a:endParaRPr lang="ru-RU"/>
          </a:p>
        </p:txBody>
      </p:sp>
    </p:spTree>
    <p:extLst>
      <p:ext uri="{BB962C8B-B14F-4D97-AF65-F5344CB8AC3E}">
        <p14:creationId xmlns:p14="http://schemas.microsoft.com/office/powerpoint/2010/main" val="2994326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B66F88ED-FF3A-429A-BF71-BA91A2C7163F}" type="datetimeFigureOut">
              <a:rPr lang="ru-RU" smtClean="0"/>
              <a:t>25.11.2020</a:t>
            </a:fld>
            <a:endParaRPr lang="ru-RU"/>
          </a:p>
        </p:txBody>
      </p:sp>
      <p:sp>
        <p:nvSpPr>
          <p:cNvPr id="6" name="Footer Placeholder 5"/>
          <p:cNvSpPr>
            <a:spLocks noGrp="1"/>
          </p:cNvSpPr>
          <p:nvPr>
            <p:ph type="ftr" sz="quarter" idx="11"/>
          </p:nvPr>
        </p:nvSpPr>
        <p:spPr/>
        <p:txBody>
          <a:bodyPr/>
          <a:lstStyle/>
          <a:p>
            <a:endParaRPr lang="ru-RU"/>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301F0FE8-6B44-477F-8981-6872FC7D3BD2}" type="slidenum">
              <a:rPr lang="ru-RU" smtClean="0"/>
              <a:t>‹#›</a:t>
            </a:fld>
            <a:endParaRPr lang="ru-RU"/>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2243064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B66F88ED-FF3A-429A-BF71-BA91A2C7163F}" type="datetimeFigureOut">
              <a:rPr lang="ru-RU" smtClean="0"/>
              <a:t>25.11.2020</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301F0FE8-6B44-477F-8981-6872FC7D3BD2}" type="slidenum">
              <a:rPr lang="ru-RU" smtClean="0"/>
              <a:t>‹#›</a:t>
            </a:fld>
            <a:endParaRPr lang="ru-RU"/>
          </a:p>
        </p:txBody>
      </p:sp>
    </p:spTree>
    <p:extLst>
      <p:ext uri="{BB962C8B-B14F-4D97-AF65-F5344CB8AC3E}">
        <p14:creationId xmlns:p14="http://schemas.microsoft.com/office/powerpoint/2010/main" val="7519631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6F88ED-FF3A-429A-BF71-BA91A2C7163F}" type="datetimeFigureOut">
              <a:rPr lang="ru-RU" smtClean="0"/>
              <a:t>25.11.2020</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301F0FE8-6B44-477F-8981-6872FC7D3BD2}" type="slidenum">
              <a:rPr lang="ru-RU" smtClean="0"/>
              <a:t>‹#›</a:t>
            </a:fld>
            <a:endParaRPr lang="ru-RU"/>
          </a:p>
        </p:txBody>
      </p:sp>
    </p:spTree>
    <p:extLst>
      <p:ext uri="{BB962C8B-B14F-4D97-AF65-F5344CB8AC3E}">
        <p14:creationId xmlns:p14="http://schemas.microsoft.com/office/powerpoint/2010/main" val="39690123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66F88ED-FF3A-429A-BF71-BA91A2C7163F}" type="datetimeFigureOut">
              <a:rPr lang="ru-RU" smtClean="0"/>
              <a:t>25.11.2020</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301F0FE8-6B44-477F-8981-6872FC7D3BD2}" type="slidenum">
              <a:rPr lang="ru-RU" smtClean="0"/>
              <a:t>‹#›</a:t>
            </a:fld>
            <a:endParaRPr lang="ru-RU"/>
          </a:p>
        </p:txBody>
      </p:sp>
    </p:spTree>
    <p:extLst>
      <p:ext uri="{BB962C8B-B14F-4D97-AF65-F5344CB8AC3E}">
        <p14:creationId xmlns:p14="http://schemas.microsoft.com/office/powerpoint/2010/main" val="20447938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6F88ED-FF3A-429A-BF71-BA91A2C7163F}" type="datetimeFigureOut">
              <a:rPr lang="ru-RU" smtClean="0"/>
              <a:t>25.11.2020</a:t>
            </a:fld>
            <a:endParaRPr lang="ru-RU"/>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301F0FE8-6B44-477F-8981-6872FC7D3BD2}" type="slidenum">
              <a:rPr lang="ru-RU" smtClean="0"/>
              <a:t>‹#›</a:t>
            </a:fld>
            <a:endParaRPr lang="ru-RU"/>
          </a:p>
        </p:txBody>
      </p:sp>
    </p:spTree>
    <p:extLst>
      <p:ext uri="{BB962C8B-B14F-4D97-AF65-F5344CB8AC3E}">
        <p14:creationId xmlns:p14="http://schemas.microsoft.com/office/powerpoint/2010/main" val="3362465858"/>
      </p:ext>
    </p:extLst>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 id="2147483840" r:id="rId12"/>
    <p:sldLayoutId id="2147483841" r:id="rId13"/>
    <p:sldLayoutId id="2147483842" r:id="rId14"/>
    <p:sldLayoutId id="2147483843" r:id="rId15"/>
    <p:sldLayoutId id="2147483844"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1.xml"/><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1.xml"/><Relationship Id="rId4" Type="http://schemas.openxmlformats.org/officeDocument/2006/relationships/image" Target="../media/image14.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1466849" y="4268676"/>
            <a:ext cx="10287000" cy="2068259"/>
          </a:xfrm>
          <a:prstGeom prst="rect">
            <a:avLst/>
          </a:prstGeom>
        </p:spPr>
        <p:txBody>
          <a:bodyPr wrap="square">
            <a:spAutoFit/>
          </a:bodyPr>
          <a:lstStyle/>
          <a:p>
            <a:pPr algn="ctr">
              <a:lnSpc>
                <a:spcPct val="107000"/>
              </a:lnSpc>
              <a:spcAft>
                <a:spcPts val="800"/>
              </a:spcAft>
              <a:tabLst>
                <a:tab pos="762000" algn="l"/>
              </a:tabLst>
            </a:pPr>
            <a:r>
              <a:rPr lang="kk-KZ" sz="4000" dirty="0" smtClean="0">
                <a:ln w="0"/>
                <a:solidFill>
                  <a:srgbClr val="002060"/>
                </a:solidFill>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«Оқушылардың танымдық қабілеттерін SMART   технология элементтерін  қолдану арқылы дамыту»</a:t>
            </a:r>
            <a:endParaRPr lang="ru-RU" sz="4000" dirty="0">
              <a:ln w="0"/>
              <a:solidFill>
                <a:srgbClr val="002060"/>
              </a:solidFill>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7" name="Прямоугольник 6"/>
          <p:cNvSpPr/>
          <p:nvPr/>
        </p:nvSpPr>
        <p:spPr>
          <a:xfrm>
            <a:off x="4640149" y="3374352"/>
            <a:ext cx="3483197" cy="1080296"/>
          </a:xfrm>
          <a:prstGeom prst="rect">
            <a:avLst/>
          </a:prstGeom>
        </p:spPr>
        <p:txBody>
          <a:bodyPr wrap="none">
            <a:spAutoFit/>
          </a:bodyPr>
          <a:lstStyle/>
          <a:p>
            <a:pPr algn="ctr">
              <a:lnSpc>
                <a:spcPct val="107000"/>
              </a:lnSpc>
              <a:spcAft>
                <a:spcPts val="800"/>
              </a:spcAft>
              <a:tabLst>
                <a:tab pos="762000" algn="l"/>
              </a:tabLst>
            </a:pPr>
            <a:r>
              <a:rPr lang="kk-KZ" sz="6000" dirty="0" smtClean="0">
                <a:ln w="0"/>
                <a:solidFill>
                  <a:srgbClr val="FF0000"/>
                </a:solidFill>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Баяндама </a:t>
            </a:r>
          </a:p>
        </p:txBody>
      </p:sp>
      <p:pic>
        <p:nvPicPr>
          <p:cNvPr id="3" name="Рисунок 2"/>
          <p:cNvPicPr>
            <a:picLocks noChangeAspect="1"/>
          </p:cNvPicPr>
          <p:nvPr/>
        </p:nvPicPr>
        <p:blipFill rotWithShape="1">
          <a:blip r:embed="rId2">
            <a:extLst>
              <a:ext uri="{28A0092B-C50C-407E-A947-70E740481C1C}">
                <a14:useLocalDpi xmlns:a14="http://schemas.microsoft.com/office/drawing/2010/main" val="0"/>
              </a:ext>
            </a:extLst>
          </a:blip>
          <a:srcRect l="28161" t="8261" r="29503" b="28343"/>
          <a:stretch/>
        </p:blipFill>
        <p:spPr>
          <a:xfrm>
            <a:off x="473027" y="409702"/>
            <a:ext cx="2791089" cy="3548850"/>
          </a:xfrm>
          <a:prstGeom prst="ellipse">
            <a:avLst/>
          </a:prstGeom>
          <a:ln>
            <a:noFill/>
          </a:ln>
          <a:effectLst>
            <a:softEdge rad="112500"/>
          </a:effectLst>
        </p:spPr>
      </p:pic>
      <p:sp>
        <p:nvSpPr>
          <p:cNvPr id="4" name="Прямоугольник 3"/>
          <p:cNvSpPr/>
          <p:nvPr/>
        </p:nvSpPr>
        <p:spPr>
          <a:xfrm>
            <a:off x="1263649" y="573968"/>
            <a:ext cx="10287000" cy="2807820"/>
          </a:xfrm>
          <a:prstGeom prst="rect">
            <a:avLst/>
          </a:prstGeom>
        </p:spPr>
        <p:txBody>
          <a:bodyPr wrap="square">
            <a:spAutoFit/>
          </a:bodyPr>
          <a:lstStyle/>
          <a:p>
            <a:pPr algn="ctr">
              <a:lnSpc>
                <a:spcPct val="107000"/>
              </a:lnSpc>
              <a:spcAft>
                <a:spcPts val="800"/>
              </a:spcAft>
              <a:tabLst>
                <a:tab pos="762000" algn="l"/>
              </a:tabLst>
            </a:pPr>
            <a:r>
              <a:rPr lang="kk-KZ" sz="2800" dirty="0" smtClean="0">
                <a:ln w="0"/>
                <a:solidFill>
                  <a:srgbClr val="002060"/>
                </a:solidFill>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Ақмола облысы</a:t>
            </a:r>
          </a:p>
          <a:p>
            <a:pPr algn="ctr">
              <a:lnSpc>
                <a:spcPct val="107000"/>
              </a:lnSpc>
              <a:spcAft>
                <a:spcPts val="800"/>
              </a:spcAft>
              <a:tabLst>
                <a:tab pos="762000" algn="l"/>
              </a:tabLst>
            </a:pPr>
            <a:r>
              <a:rPr lang="kk-KZ" sz="2800" dirty="0" smtClean="0">
                <a:ln w="0"/>
                <a:solidFill>
                  <a:srgbClr val="002060"/>
                </a:solidFill>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Жақсы ауданы</a:t>
            </a:r>
          </a:p>
          <a:p>
            <a:pPr algn="ctr">
              <a:lnSpc>
                <a:spcPct val="107000"/>
              </a:lnSpc>
              <a:spcAft>
                <a:spcPts val="800"/>
              </a:spcAft>
              <a:tabLst>
                <a:tab pos="762000" algn="l"/>
              </a:tabLst>
            </a:pPr>
            <a:r>
              <a:rPr lang="kk-KZ" sz="2800" dirty="0" smtClean="0">
                <a:ln w="0"/>
                <a:solidFill>
                  <a:srgbClr val="002060"/>
                </a:solidFill>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Қ</a:t>
            </a:r>
            <a:r>
              <a:rPr lang="kk-KZ" sz="2800" dirty="0">
                <a:ln w="0"/>
                <a:solidFill>
                  <a:srgbClr val="002060"/>
                </a:solidFill>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 Өскенбай атындағы Қима орта </a:t>
            </a:r>
            <a:r>
              <a:rPr lang="kk-KZ" sz="2800" dirty="0" smtClean="0">
                <a:ln w="0"/>
                <a:solidFill>
                  <a:srgbClr val="002060"/>
                </a:solidFill>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мектебі</a:t>
            </a:r>
          </a:p>
          <a:p>
            <a:pPr algn="ctr">
              <a:lnSpc>
                <a:spcPct val="107000"/>
              </a:lnSpc>
              <a:spcAft>
                <a:spcPts val="800"/>
              </a:spcAft>
              <a:tabLst>
                <a:tab pos="762000" algn="l"/>
              </a:tabLst>
            </a:pPr>
            <a:r>
              <a:rPr lang="kk-KZ" sz="2800" dirty="0" smtClean="0">
                <a:ln w="0"/>
                <a:solidFill>
                  <a:srgbClr val="002060"/>
                </a:solidFill>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Бастауыш сынып мұғалімі </a:t>
            </a:r>
          </a:p>
          <a:p>
            <a:pPr algn="ctr">
              <a:lnSpc>
                <a:spcPct val="107000"/>
              </a:lnSpc>
              <a:spcAft>
                <a:spcPts val="800"/>
              </a:spcAft>
              <a:tabLst>
                <a:tab pos="762000" algn="l"/>
              </a:tabLst>
            </a:pPr>
            <a:r>
              <a:rPr lang="kk-KZ" sz="2800" dirty="0" smtClean="0">
                <a:ln w="0"/>
                <a:solidFill>
                  <a:srgbClr val="002060"/>
                </a:solidFill>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Молдагалиева Асемгуль Камалиденовна</a:t>
            </a:r>
            <a:endParaRPr lang="ru-RU" sz="2800" dirty="0">
              <a:ln w="0"/>
              <a:solidFill>
                <a:srgbClr val="002060"/>
              </a:solidFill>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289223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651000" y="652155"/>
            <a:ext cx="9994900" cy="2366353"/>
          </a:xfrm>
          <a:prstGeom prst="rect">
            <a:avLst/>
          </a:prstGeom>
        </p:spPr>
        <p:txBody>
          <a:bodyPr wrap="square">
            <a:spAutoFit/>
          </a:bodyPr>
          <a:lstStyle/>
          <a:p>
            <a:pPr algn="just">
              <a:lnSpc>
                <a:spcPct val="107000"/>
              </a:lnSpc>
              <a:spcAft>
                <a:spcPts val="800"/>
              </a:spcAft>
              <a:tabLst>
                <a:tab pos="762000" algn="l"/>
              </a:tabLst>
            </a:pPr>
            <a:r>
              <a:rPr lang="kk-KZ" sz="2800" dirty="0" smtClean="0">
                <a:ln w="0"/>
                <a:solidFill>
                  <a:srgbClr val="002060"/>
                </a:solidFill>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	Қазіргі  кезеңде мектеп мұғалімінің  алдында тұрған  маңызды, жауапты міндеттердің бірі - оқушыға тиянақты білім беру. Оқыту барысында  қолданылып жүрген  көптеген технологиялар жеке тұлғаның жетілуіне, оқуды тиімділігінің негізін құруға бағытталған. </a:t>
            </a:r>
            <a:endParaRPr lang="kk-KZ" sz="2800" dirty="0" smtClean="0">
              <a:ln w="0"/>
              <a:solidFill>
                <a:srgbClr val="002060"/>
              </a:solidFill>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51000" y="2921000"/>
            <a:ext cx="5253939" cy="3848100"/>
          </a:xfrm>
          <a:prstGeom prst="ellipse">
            <a:avLst/>
          </a:prstGeom>
          <a:ln>
            <a:noFill/>
          </a:ln>
          <a:effectLst>
            <a:softEdge rad="112500"/>
          </a:effectLst>
        </p:spPr>
      </p:pic>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45251" y="2921000"/>
            <a:ext cx="5314949" cy="3758428"/>
          </a:xfrm>
          <a:prstGeom prst="ellipse">
            <a:avLst/>
          </a:prstGeom>
          <a:ln>
            <a:noFill/>
          </a:ln>
          <a:effectLst>
            <a:softEdge rad="112500"/>
          </a:effectLst>
        </p:spPr>
      </p:pic>
    </p:spTree>
    <p:extLst>
      <p:ext uri="{BB962C8B-B14F-4D97-AF65-F5344CB8AC3E}">
        <p14:creationId xmlns:p14="http://schemas.microsoft.com/office/powerpoint/2010/main" val="89973113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155700" y="2967863"/>
            <a:ext cx="10909300" cy="3780907"/>
          </a:xfrm>
          <a:prstGeom prst="rect">
            <a:avLst/>
          </a:prstGeom>
        </p:spPr>
        <p:txBody>
          <a:bodyPr wrap="square">
            <a:spAutoFit/>
          </a:bodyPr>
          <a:lstStyle/>
          <a:p>
            <a:pPr algn="just">
              <a:lnSpc>
                <a:spcPct val="107000"/>
              </a:lnSpc>
              <a:spcAft>
                <a:spcPts val="800"/>
              </a:spcAft>
              <a:tabLst>
                <a:tab pos="762000" algn="l"/>
              </a:tabLst>
            </a:pPr>
            <a:r>
              <a:rPr lang="kk-KZ" sz="3200" dirty="0" smtClean="0">
                <a:ln w="0"/>
                <a:solidFill>
                  <a:srgbClr val="002060"/>
                </a:solidFill>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	Білім </a:t>
            </a:r>
            <a:r>
              <a:rPr lang="kk-KZ" sz="3200" dirty="0">
                <a:ln w="0"/>
                <a:solidFill>
                  <a:srgbClr val="002060"/>
                </a:solidFill>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негізі бастауыштан басталады. 	Бастауыш  сынып оқушысы әр нәрсені білуге құмар, көзбен көріп, қолмен  ұстағанды ұнатады. Мұғалім сабақ  түсіндірген кезде оқушыға аса күш түсірмей жеңілден ауырға қарай, жалықтырмай,  оқушының тиянақты білім алуына, мүмкіндіктер жасау қажет. Оны жүзеге асырудың  бір жолы заман талабына сай  SMART  технологиясын қолдану.</a:t>
            </a:r>
            <a:endParaRPr lang="ru-RU" sz="3200" dirty="0">
              <a:ln w="0"/>
              <a:solidFill>
                <a:srgbClr val="002060"/>
              </a:solidFill>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5" name="Рисунок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68525" y="291338"/>
            <a:ext cx="3568699" cy="2676525"/>
          </a:xfrm>
          <a:prstGeom prst="rect">
            <a:avLst/>
          </a:prstGeom>
          <a:ln>
            <a:noFill/>
          </a:ln>
          <a:effectLst>
            <a:softEdge rad="112500"/>
          </a:effectLst>
        </p:spPr>
      </p:pic>
      <p:pic>
        <p:nvPicPr>
          <p:cNvPr id="6" name="Рисунок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39049" y="291338"/>
            <a:ext cx="3568700" cy="2676525"/>
          </a:xfrm>
          <a:prstGeom prst="rect">
            <a:avLst/>
          </a:prstGeom>
          <a:ln>
            <a:noFill/>
          </a:ln>
          <a:effectLst>
            <a:softEdge rad="112500"/>
          </a:effectLst>
        </p:spPr>
      </p:pic>
    </p:spTree>
    <p:extLst>
      <p:ext uri="{BB962C8B-B14F-4D97-AF65-F5344CB8AC3E}">
        <p14:creationId xmlns:p14="http://schemas.microsoft.com/office/powerpoint/2010/main" val="5365786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27200" y="2040222"/>
            <a:ext cx="10109200" cy="4313040"/>
          </a:xfrm>
          <a:prstGeom prst="rect">
            <a:avLst/>
          </a:prstGeom>
        </p:spPr>
        <p:txBody>
          <a:bodyPr wrap="square">
            <a:spAutoFit/>
          </a:bodyPr>
          <a:lstStyle/>
          <a:p>
            <a:pPr algn="just">
              <a:lnSpc>
                <a:spcPct val="107000"/>
              </a:lnSpc>
              <a:spcAft>
                <a:spcPts val="800"/>
              </a:spcAft>
              <a:tabLst>
                <a:tab pos="762000" algn="l"/>
              </a:tabLst>
            </a:pPr>
            <a:r>
              <a:rPr lang="kk-KZ" sz="2800" dirty="0" smtClean="0">
                <a:ln w="0"/>
                <a:solidFill>
                  <a:srgbClr val="002060"/>
                </a:solidFill>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	</a:t>
            </a:r>
            <a:endParaRPr lang="ru-RU" sz="1200" dirty="0" smtClean="0">
              <a:ln w="0"/>
              <a:solidFill>
                <a:srgbClr val="002060"/>
              </a:solidFill>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mj-lt"/>
              <a:buAutoNum type="arabicPeriod"/>
              <a:tabLst>
                <a:tab pos="762000" algn="l"/>
              </a:tabLst>
            </a:pPr>
            <a:r>
              <a:rPr lang="kk-KZ" sz="2800" dirty="0" smtClean="0">
                <a:ln w="0"/>
                <a:solidFill>
                  <a:srgbClr val="002060"/>
                </a:solidFill>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Оқушылардың </a:t>
            </a:r>
            <a:r>
              <a:rPr lang="kk-KZ" sz="2800" dirty="0" smtClean="0">
                <a:ln w="0"/>
                <a:solidFill>
                  <a:srgbClr val="002060"/>
                </a:solidFill>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ақпаратпен жұмыс жасау іскерлігін қалыптастыру арқылы  коммуникативті қабілеттерін, ақыл-ойын, танымдық және шығармашылық қабілеттерін дамыту.</a:t>
            </a:r>
          </a:p>
          <a:p>
            <a:pPr marL="342900" lvl="0" indent="-342900" algn="just">
              <a:lnSpc>
                <a:spcPct val="107000"/>
              </a:lnSpc>
              <a:spcAft>
                <a:spcPts val="0"/>
              </a:spcAft>
              <a:buFont typeface="+mj-lt"/>
              <a:buAutoNum type="arabicPeriod"/>
              <a:tabLst>
                <a:tab pos="762000" algn="l"/>
              </a:tabLst>
            </a:pPr>
            <a:endParaRPr lang="ru-RU" sz="2800" dirty="0" smtClean="0">
              <a:ln w="0"/>
              <a:solidFill>
                <a:srgbClr val="002060"/>
              </a:solidFill>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mj-lt"/>
              <a:buAutoNum type="arabicPeriod"/>
              <a:tabLst>
                <a:tab pos="762000" algn="l"/>
              </a:tabLst>
            </a:pPr>
            <a:r>
              <a:rPr lang="kk-KZ" sz="2800" dirty="0" smtClean="0">
                <a:ln w="0"/>
                <a:solidFill>
                  <a:srgbClr val="002060"/>
                </a:solidFill>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Алған </a:t>
            </a:r>
            <a:r>
              <a:rPr lang="kk-KZ" sz="2800" dirty="0" smtClean="0">
                <a:ln w="0"/>
                <a:solidFill>
                  <a:srgbClr val="002060"/>
                </a:solidFill>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білімдерін практикалық іс-әрекетте қолдануға үйрету.</a:t>
            </a:r>
          </a:p>
          <a:p>
            <a:pPr marL="342900" lvl="0" indent="-342900" algn="just">
              <a:lnSpc>
                <a:spcPct val="107000"/>
              </a:lnSpc>
              <a:spcAft>
                <a:spcPts val="0"/>
              </a:spcAft>
              <a:buFont typeface="+mj-lt"/>
              <a:buAutoNum type="arabicPeriod"/>
              <a:tabLst>
                <a:tab pos="762000" algn="l"/>
              </a:tabLst>
            </a:pPr>
            <a:endParaRPr lang="ru-RU" sz="2800" dirty="0" smtClean="0">
              <a:ln w="0"/>
              <a:solidFill>
                <a:srgbClr val="002060"/>
              </a:solidFill>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mj-lt"/>
              <a:buAutoNum type="arabicPeriod"/>
              <a:tabLst>
                <a:tab pos="762000" algn="l"/>
              </a:tabLst>
            </a:pPr>
            <a:r>
              <a:rPr lang="kk-KZ" sz="2800" dirty="0" smtClean="0">
                <a:ln w="0"/>
                <a:solidFill>
                  <a:srgbClr val="002060"/>
                </a:solidFill>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Заман </a:t>
            </a:r>
            <a:r>
              <a:rPr lang="kk-KZ" sz="2800" dirty="0" smtClean="0">
                <a:ln w="0"/>
                <a:solidFill>
                  <a:srgbClr val="002060"/>
                </a:solidFill>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талабына сай іскер, жан-жақты, терең білімді, интеллектуалдық деңгейі  жоғары шәкірт тәрбиелеу.</a:t>
            </a:r>
            <a:endParaRPr lang="ru-RU" sz="2800" dirty="0">
              <a:ln w="0"/>
              <a:solidFill>
                <a:srgbClr val="002060"/>
              </a:solidFill>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3" name="Прямоугольник 2"/>
          <p:cNvSpPr/>
          <p:nvPr/>
        </p:nvSpPr>
        <p:spPr>
          <a:xfrm>
            <a:off x="965200" y="802319"/>
            <a:ext cx="10871200" cy="1237903"/>
          </a:xfrm>
          <a:prstGeom prst="rect">
            <a:avLst/>
          </a:prstGeom>
        </p:spPr>
        <p:txBody>
          <a:bodyPr wrap="square">
            <a:spAutoFit/>
          </a:bodyPr>
          <a:lstStyle/>
          <a:p>
            <a:pPr algn="ctr">
              <a:lnSpc>
                <a:spcPct val="107000"/>
              </a:lnSpc>
              <a:spcAft>
                <a:spcPts val="800"/>
              </a:spcAft>
              <a:tabLst>
                <a:tab pos="762000" algn="l"/>
              </a:tabLst>
            </a:pPr>
            <a:r>
              <a:rPr lang="kk-KZ" sz="3600" dirty="0">
                <a:ln w="0"/>
                <a:solidFill>
                  <a:srgbClr val="FF0000"/>
                </a:solidFill>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SMART  технологиясын пайдаланып оқыту  төмендегідей  мақсатты көздейді:</a:t>
            </a:r>
          </a:p>
        </p:txBody>
      </p:sp>
    </p:spTree>
    <p:extLst>
      <p:ext uri="{BB962C8B-B14F-4D97-AF65-F5344CB8AC3E}">
        <p14:creationId xmlns:p14="http://schemas.microsoft.com/office/powerpoint/2010/main" val="79968771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57452" y="1469263"/>
            <a:ext cx="4483100" cy="4307846"/>
          </a:xfrm>
          <a:prstGeom prst="rect">
            <a:avLst/>
          </a:prstGeom>
        </p:spPr>
        <p:txBody>
          <a:bodyPr wrap="square">
            <a:spAutoFit/>
          </a:bodyPr>
          <a:lstStyle/>
          <a:p>
            <a:pPr marL="457200">
              <a:lnSpc>
                <a:spcPct val="107000"/>
              </a:lnSpc>
              <a:spcAft>
                <a:spcPts val="0"/>
              </a:spcAft>
              <a:tabLst>
                <a:tab pos="762000" algn="l"/>
              </a:tabLst>
            </a:pPr>
            <a:endParaRPr lang="ru-RU" sz="3200" dirty="0" smtClean="0">
              <a:ln w="0"/>
              <a:solidFill>
                <a:srgbClr val="002060"/>
              </a:solidFill>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mj-lt"/>
              <a:buAutoNum type="arabicPeriod"/>
              <a:tabLst>
                <a:tab pos="762000" algn="l"/>
              </a:tabLst>
            </a:pPr>
            <a:r>
              <a:rPr lang="kk-KZ" sz="3200" dirty="0" smtClean="0">
                <a:ln w="0"/>
                <a:solidFill>
                  <a:srgbClr val="002060"/>
                </a:solidFill>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Интербелсенді тақта</a:t>
            </a:r>
            <a:endParaRPr lang="ru-RU" sz="3200" dirty="0" smtClean="0">
              <a:ln w="0"/>
              <a:solidFill>
                <a:srgbClr val="002060"/>
              </a:solidFill>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mj-lt"/>
              <a:buAutoNum type="arabicPeriod"/>
              <a:tabLst>
                <a:tab pos="762000" algn="l"/>
              </a:tabLst>
            </a:pPr>
            <a:endParaRPr lang="ru-RU" sz="3200" dirty="0" smtClean="0">
              <a:ln w="0"/>
              <a:solidFill>
                <a:srgbClr val="002060"/>
              </a:solidFill>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mj-lt"/>
              <a:buAutoNum type="arabicPeriod"/>
              <a:tabLst>
                <a:tab pos="762000" algn="l"/>
              </a:tabLst>
            </a:pPr>
            <a:r>
              <a:rPr lang="kk-KZ" sz="3200" dirty="0" smtClean="0">
                <a:ln w="0"/>
                <a:solidFill>
                  <a:srgbClr val="002060"/>
                </a:solidFill>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Ғаламтор кеңістігі</a:t>
            </a:r>
          </a:p>
          <a:p>
            <a:pPr marL="342900" lvl="0" indent="-342900" algn="just">
              <a:lnSpc>
                <a:spcPct val="107000"/>
              </a:lnSpc>
              <a:spcAft>
                <a:spcPts val="0"/>
              </a:spcAft>
              <a:buFont typeface="+mj-lt"/>
              <a:buAutoNum type="arabicPeriod"/>
              <a:tabLst>
                <a:tab pos="762000" algn="l"/>
              </a:tabLst>
            </a:pPr>
            <a:endParaRPr lang="ru-RU" sz="3200" dirty="0" smtClean="0">
              <a:ln w="0"/>
              <a:solidFill>
                <a:srgbClr val="002060"/>
              </a:solidFill>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mj-lt"/>
              <a:buAutoNum type="arabicPeriod"/>
              <a:tabLst>
                <a:tab pos="762000" algn="l"/>
              </a:tabLst>
            </a:pPr>
            <a:r>
              <a:rPr lang="kk-KZ" sz="3200" dirty="0" smtClean="0">
                <a:ln w="0"/>
                <a:solidFill>
                  <a:srgbClr val="002060"/>
                </a:solidFill>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Электрондық оқулық</a:t>
            </a:r>
          </a:p>
          <a:p>
            <a:pPr marL="342900" lvl="0" indent="-342900" algn="just">
              <a:lnSpc>
                <a:spcPct val="107000"/>
              </a:lnSpc>
              <a:spcAft>
                <a:spcPts val="0"/>
              </a:spcAft>
              <a:buFont typeface="+mj-lt"/>
              <a:buAutoNum type="arabicPeriod"/>
              <a:tabLst>
                <a:tab pos="762000" algn="l"/>
              </a:tabLst>
            </a:pPr>
            <a:endParaRPr lang="ru-RU" sz="3200" dirty="0" smtClean="0">
              <a:ln w="0"/>
              <a:solidFill>
                <a:srgbClr val="002060"/>
              </a:solidFill>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mj-lt"/>
              <a:buAutoNum type="arabicPeriod"/>
              <a:tabLst>
                <a:tab pos="762000" algn="l"/>
              </a:tabLst>
            </a:pPr>
            <a:r>
              <a:rPr lang="kk-KZ" sz="3200" dirty="0" smtClean="0">
                <a:ln w="0"/>
                <a:solidFill>
                  <a:srgbClr val="002060"/>
                </a:solidFill>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Планшет, смартфон</a:t>
            </a:r>
            <a:endParaRPr lang="ru-RU" sz="3200" dirty="0">
              <a:ln w="0"/>
              <a:solidFill>
                <a:srgbClr val="002060"/>
              </a:solidFill>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3" name="Прямоугольник 2"/>
          <p:cNvSpPr/>
          <p:nvPr/>
        </p:nvSpPr>
        <p:spPr>
          <a:xfrm>
            <a:off x="401806" y="440652"/>
            <a:ext cx="11677492" cy="645113"/>
          </a:xfrm>
          <a:prstGeom prst="rect">
            <a:avLst/>
          </a:prstGeom>
        </p:spPr>
        <p:txBody>
          <a:bodyPr wrap="none">
            <a:spAutoFit/>
          </a:bodyPr>
          <a:lstStyle/>
          <a:p>
            <a:pPr marL="457200">
              <a:lnSpc>
                <a:spcPct val="107000"/>
              </a:lnSpc>
              <a:spcAft>
                <a:spcPts val="0"/>
              </a:spcAft>
              <a:tabLst>
                <a:tab pos="762000" algn="l"/>
              </a:tabLst>
            </a:pPr>
            <a:r>
              <a:rPr lang="kk-KZ" sz="3600" b="1" dirty="0">
                <a:ln w="0"/>
                <a:solidFill>
                  <a:srgbClr val="FF0000"/>
                </a:solidFill>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SMART   технологияның келесі ақпарат құралдары:</a:t>
            </a:r>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40552" y="1346200"/>
            <a:ext cx="5339137" cy="5080000"/>
          </a:xfrm>
          <a:prstGeom prst="ellipse">
            <a:avLst/>
          </a:prstGeom>
          <a:ln>
            <a:noFill/>
          </a:ln>
          <a:effectLst>
            <a:softEdge rad="112500"/>
          </a:effectLst>
        </p:spPr>
      </p:pic>
    </p:spTree>
    <p:extLst>
      <p:ext uri="{BB962C8B-B14F-4D97-AF65-F5344CB8AC3E}">
        <p14:creationId xmlns:p14="http://schemas.microsoft.com/office/powerpoint/2010/main" val="149101957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01800" y="1341270"/>
            <a:ext cx="10109200" cy="4651915"/>
          </a:xfrm>
          <a:prstGeom prst="rect">
            <a:avLst/>
          </a:prstGeom>
        </p:spPr>
        <p:txBody>
          <a:bodyPr wrap="square">
            <a:spAutoFit/>
          </a:bodyPr>
          <a:lstStyle/>
          <a:p>
            <a:pPr marL="457200" algn="just">
              <a:lnSpc>
                <a:spcPct val="107000"/>
              </a:lnSpc>
              <a:spcAft>
                <a:spcPts val="800"/>
              </a:spcAft>
              <a:tabLst>
                <a:tab pos="762000" algn="l"/>
              </a:tabLst>
            </a:pPr>
            <a:r>
              <a:rPr lang="kk-KZ" sz="2800" dirty="0">
                <a:ln w="0"/>
                <a:solidFill>
                  <a:srgbClr val="002060"/>
                </a:solidFill>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	</a:t>
            </a:r>
            <a:r>
              <a:rPr lang="kk-KZ" sz="2800" dirty="0" smtClean="0">
                <a:ln w="0"/>
                <a:solidFill>
                  <a:srgbClr val="002060"/>
                </a:solidFill>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	Ең бастысы SMART құралдарын ретінде ғаламтор желісі  қолдану туралы  айтып кетсек. Сабақтарымда ғаламтор желісін  көбінесе пайдаланатын формалары мынандай:</a:t>
            </a:r>
          </a:p>
          <a:p>
            <a:pPr marL="457200" algn="just">
              <a:lnSpc>
                <a:spcPct val="107000"/>
              </a:lnSpc>
              <a:spcAft>
                <a:spcPts val="800"/>
              </a:spcAft>
              <a:tabLst>
                <a:tab pos="762000" algn="l"/>
              </a:tabLst>
            </a:pPr>
            <a:endParaRPr lang="ru-RU" sz="2800" dirty="0" smtClean="0">
              <a:ln w="0"/>
              <a:solidFill>
                <a:srgbClr val="002060"/>
              </a:solidFill>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endParaRPr>
          </a:p>
          <a:p>
            <a:pPr marL="914400" indent="-457200" algn="just">
              <a:lnSpc>
                <a:spcPct val="107000"/>
              </a:lnSpc>
              <a:spcAft>
                <a:spcPts val="800"/>
              </a:spcAft>
              <a:buFontTx/>
              <a:buChar char="-"/>
              <a:tabLst>
                <a:tab pos="762000" algn="l"/>
              </a:tabLst>
            </a:pPr>
            <a:r>
              <a:rPr lang="kk-KZ" sz="2800" dirty="0" smtClean="0">
                <a:ln w="0"/>
                <a:solidFill>
                  <a:srgbClr val="002060"/>
                </a:solidFill>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Онлайн режимдегі тапсырмаларды орындау (Тест, есеп шығару, сызба толтыру, кесте толтыру т.б)</a:t>
            </a:r>
          </a:p>
          <a:p>
            <a:pPr marL="914400" indent="-457200" algn="just">
              <a:lnSpc>
                <a:spcPct val="107000"/>
              </a:lnSpc>
              <a:spcAft>
                <a:spcPts val="800"/>
              </a:spcAft>
              <a:buFontTx/>
              <a:buChar char="-"/>
              <a:tabLst>
                <a:tab pos="762000" algn="l"/>
              </a:tabLst>
            </a:pPr>
            <a:endParaRPr lang="ru-RU" sz="2800" dirty="0" smtClean="0">
              <a:ln w="0"/>
              <a:solidFill>
                <a:srgbClr val="002060"/>
              </a:solidFill>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endParaRPr>
          </a:p>
          <a:p>
            <a:pPr marL="457200" algn="just">
              <a:lnSpc>
                <a:spcPct val="107000"/>
              </a:lnSpc>
              <a:spcAft>
                <a:spcPts val="800"/>
              </a:spcAft>
              <a:tabLst>
                <a:tab pos="762000" algn="l"/>
              </a:tabLst>
            </a:pPr>
            <a:r>
              <a:rPr lang="kk-KZ" sz="2800" dirty="0" smtClean="0">
                <a:ln w="0"/>
                <a:solidFill>
                  <a:srgbClr val="002060"/>
                </a:solidFill>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 Мәліметтер қоры ретінде пайдалану (аудио мен видео жазбалар)</a:t>
            </a:r>
            <a:endParaRPr lang="ru-RU" sz="2800" dirty="0">
              <a:ln w="0"/>
              <a:solidFill>
                <a:srgbClr val="002060"/>
              </a:solidFill>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4227951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118100" y="669767"/>
            <a:ext cx="6985000" cy="5727209"/>
          </a:xfrm>
          <a:prstGeom prst="rect">
            <a:avLst/>
          </a:prstGeom>
        </p:spPr>
        <p:txBody>
          <a:bodyPr wrap="square">
            <a:spAutoFit/>
          </a:bodyPr>
          <a:lstStyle/>
          <a:p>
            <a:pPr marL="457200" algn="just">
              <a:lnSpc>
                <a:spcPct val="107000"/>
              </a:lnSpc>
              <a:spcAft>
                <a:spcPts val="800"/>
              </a:spcAft>
              <a:tabLst>
                <a:tab pos="762000" algn="l"/>
              </a:tabLst>
            </a:pPr>
            <a:r>
              <a:rPr lang="kk-KZ" sz="2800" dirty="0" smtClean="0">
                <a:ln w="0"/>
                <a:solidFill>
                  <a:srgbClr val="002060"/>
                </a:solidFill>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		Өзімнің  тәжірибеме тоқталып кетсем: өз сабақтарымда  интерактивті тақта арқылы аудио мен видео жазбаларды, анықтамаларды, ережелерді,  электронды оқулықтарды  компьютер арқылы енгізіп, белгілі бір тақырып бойынша  сабақта қолданамын. </a:t>
            </a:r>
          </a:p>
          <a:p>
            <a:pPr marL="457200" algn="just">
              <a:lnSpc>
                <a:spcPct val="107000"/>
              </a:lnSpc>
              <a:spcAft>
                <a:spcPts val="800"/>
              </a:spcAft>
              <a:tabLst>
                <a:tab pos="762000" algn="l"/>
              </a:tabLst>
            </a:pPr>
            <a:r>
              <a:rPr lang="kk-KZ" sz="2800" dirty="0" smtClean="0">
                <a:ln w="0"/>
                <a:solidFill>
                  <a:srgbClr val="002060"/>
                </a:solidFill>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		</a:t>
            </a:r>
            <a:r>
              <a:rPr lang="kk-KZ" sz="2800" dirty="0" smtClean="0">
                <a:ln w="0"/>
                <a:solidFill>
                  <a:srgbClr val="002060"/>
                </a:solidFill>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Берілген </a:t>
            </a:r>
            <a:r>
              <a:rPr lang="kk-KZ" sz="2800" dirty="0" smtClean="0">
                <a:ln w="0"/>
                <a:solidFill>
                  <a:srgbClr val="002060"/>
                </a:solidFill>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тақырып бойынша  әрбір  оқушы жаттығуларды мен тапсырмаларды  орындайды, тест тапсырмаларын </a:t>
            </a:r>
            <a:r>
              <a:rPr lang="kk-KZ" sz="2800" dirty="0" smtClean="0">
                <a:ln w="0"/>
                <a:solidFill>
                  <a:srgbClr val="002060"/>
                </a:solidFill>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шешіп, есеп шығару  жұмыстарын  </a:t>
            </a:r>
            <a:r>
              <a:rPr lang="kk-KZ" sz="2800" dirty="0" smtClean="0">
                <a:ln w="0"/>
                <a:solidFill>
                  <a:srgbClr val="002060"/>
                </a:solidFill>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жасауды үйренді.</a:t>
            </a:r>
            <a:endParaRPr lang="ru-RU" sz="2800" dirty="0">
              <a:ln w="0"/>
              <a:solidFill>
                <a:srgbClr val="002060"/>
              </a:solidFill>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Рисунок 2" descr="C:\Users\Временное по\AppData\Local\Temp\Tmp_view\IMG-20200110-WA0034.jpg"/>
          <p:cNvPicPr/>
          <p:nvPr/>
        </p:nvPicPr>
        <p:blipFill>
          <a:blip r:embed="rId2" cstate="print">
            <a:lum bright="20000" contrast="10000"/>
          </a:blip>
          <a:srcRect r="22109"/>
          <a:stretch>
            <a:fillRect/>
          </a:stretch>
        </p:blipFill>
        <p:spPr bwMode="auto">
          <a:xfrm>
            <a:off x="443230" y="498793"/>
            <a:ext cx="4928870" cy="3044507"/>
          </a:xfrm>
          <a:prstGeom prst="rect">
            <a:avLst/>
          </a:prstGeom>
          <a:ln>
            <a:noFill/>
          </a:ln>
          <a:effectLst>
            <a:softEdge rad="112500"/>
          </a:effectLst>
        </p:spPr>
      </p:pic>
      <p:pic>
        <p:nvPicPr>
          <p:cNvPr id="4" name="Рисунок 3" descr="C:\Users\Erlan\Desktop\фото сабақтан.jpeg"/>
          <p:cNvPicPr/>
          <p:nvPr/>
        </p:nvPicPr>
        <p:blipFill>
          <a:blip r:embed="rId3">
            <a:extLst>
              <a:ext uri="{28A0092B-C50C-407E-A947-70E740481C1C}">
                <a14:useLocalDpi xmlns:a14="http://schemas.microsoft.com/office/drawing/2010/main" val="0"/>
              </a:ext>
            </a:extLst>
          </a:blip>
          <a:srcRect/>
          <a:stretch>
            <a:fillRect/>
          </a:stretch>
        </p:blipFill>
        <p:spPr bwMode="auto">
          <a:xfrm>
            <a:off x="328930" y="3543300"/>
            <a:ext cx="5043170" cy="3184207"/>
          </a:xfrm>
          <a:prstGeom prst="rect">
            <a:avLst/>
          </a:prstGeom>
          <a:ln>
            <a:noFill/>
          </a:ln>
          <a:effectLst>
            <a:softEdge rad="112500"/>
          </a:effectLst>
        </p:spPr>
      </p:pic>
    </p:spTree>
    <p:extLst>
      <p:ext uri="{BB962C8B-B14F-4D97-AF65-F5344CB8AC3E}">
        <p14:creationId xmlns:p14="http://schemas.microsoft.com/office/powerpoint/2010/main" val="327787300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16000" y="236777"/>
            <a:ext cx="10782300" cy="3488134"/>
          </a:xfrm>
          <a:prstGeom prst="rect">
            <a:avLst/>
          </a:prstGeom>
        </p:spPr>
        <p:txBody>
          <a:bodyPr wrap="square">
            <a:spAutoFit/>
          </a:bodyPr>
          <a:lstStyle/>
          <a:p>
            <a:pPr marL="457200" algn="just">
              <a:lnSpc>
                <a:spcPct val="107000"/>
              </a:lnSpc>
              <a:spcAft>
                <a:spcPts val="800"/>
              </a:spcAft>
              <a:tabLst>
                <a:tab pos="762000" algn="l"/>
              </a:tabLst>
            </a:pPr>
            <a:r>
              <a:rPr lang="kk-KZ" sz="2000" dirty="0" smtClean="0">
                <a:ln w="0"/>
                <a:solidFill>
                  <a:srgbClr val="002060"/>
                </a:solidFill>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		Сабақтарымда планшеттерді жиі қолданамын, әрбір сабағым қызықты өту үшін</a:t>
            </a:r>
            <a:r>
              <a:rPr lang="kk-KZ" sz="2000" dirty="0" smtClean="0">
                <a:ln w="0"/>
                <a:solidFill>
                  <a:srgbClr val="002060"/>
                </a:solidFill>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  тақырыпқа сәйкес планшет  арқылы </a:t>
            </a:r>
            <a:r>
              <a:rPr lang="en-US" sz="2000" dirty="0" smtClean="0">
                <a:ln w="0"/>
                <a:solidFill>
                  <a:srgbClr val="002060"/>
                </a:solidFill>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play market </a:t>
            </a:r>
            <a:r>
              <a:rPr lang="kk-KZ" sz="2000" dirty="0" smtClean="0">
                <a:ln w="0"/>
                <a:solidFill>
                  <a:srgbClr val="002060"/>
                </a:solidFill>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жүйесінен</a:t>
            </a:r>
            <a:r>
              <a:rPr lang="en-US" sz="2000" dirty="0" smtClean="0">
                <a:ln w="0"/>
                <a:solidFill>
                  <a:srgbClr val="002060"/>
                </a:solidFill>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 </a:t>
            </a:r>
            <a:r>
              <a:rPr lang="kk-KZ" sz="2000" dirty="0" smtClean="0">
                <a:ln w="0"/>
                <a:solidFill>
                  <a:srgbClr val="002060"/>
                </a:solidFill>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алынған өте қызықты ойын жаттығуларын сабақтарымда пайдаланамын. Мысалы</a:t>
            </a:r>
            <a:r>
              <a:rPr lang="kk-KZ" sz="2000" dirty="0" smtClean="0">
                <a:ln w="0"/>
                <a:solidFill>
                  <a:srgbClr val="002060"/>
                </a:solidFill>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 </a:t>
            </a:r>
            <a:r>
              <a:rPr lang="kk-KZ" sz="2000" dirty="0">
                <a:ln w="0"/>
                <a:solidFill>
                  <a:srgbClr val="002060"/>
                </a:solidFill>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м</a:t>
            </a:r>
            <a:r>
              <a:rPr lang="kk-KZ" sz="2000" dirty="0" smtClean="0">
                <a:ln w="0"/>
                <a:solidFill>
                  <a:srgbClr val="002060"/>
                </a:solidFill>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атематика сабағында логикалық жаттығулар, белгісіз санды табу, есеп шығару сияқты тапсырмаларды орындайды. Қазақ тілі сабағынан артық сөзді тап, сөйлемді толықтыр, жұмбақты шеш деген тапсырмаларды орындайды. Әліппе сабағынан дыбыстарды жаттау, кестені толтыру, дыбыс түрлерін ажырату тапсырмаларын орындайды. 		</a:t>
            </a:r>
          </a:p>
          <a:p>
            <a:pPr marL="457200" algn="just">
              <a:lnSpc>
                <a:spcPct val="107000"/>
              </a:lnSpc>
              <a:spcAft>
                <a:spcPts val="800"/>
              </a:spcAft>
              <a:tabLst>
                <a:tab pos="762000" algn="l"/>
              </a:tabLst>
            </a:pPr>
            <a:r>
              <a:rPr lang="kk-KZ" sz="2000" dirty="0">
                <a:ln w="0"/>
                <a:solidFill>
                  <a:srgbClr val="002060"/>
                </a:solidFill>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	</a:t>
            </a:r>
            <a:r>
              <a:rPr lang="kk-KZ" sz="2000" dirty="0" smtClean="0">
                <a:ln w="0"/>
                <a:solidFill>
                  <a:srgbClr val="002060"/>
                </a:solidFill>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Осындай ойындар түрлерін сабақ барысында ойын түрінде қолданамын және оқушылардың ойлау, есте сақтау, сөйлеу, жазу қабілеттерін арттыруға көптеген көмегін тигізеді.</a:t>
            </a:r>
            <a:endParaRPr lang="ru-RU" sz="2000" dirty="0">
              <a:ln w="0"/>
              <a:solidFill>
                <a:srgbClr val="002060"/>
              </a:solidFill>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01025" y="3813541"/>
            <a:ext cx="3597275" cy="2768266"/>
          </a:xfrm>
          <a:prstGeom prst="rect">
            <a:avLst/>
          </a:prstGeom>
          <a:ln>
            <a:noFill/>
          </a:ln>
          <a:effectLst>
            <a:softEdge rad="112500"/>
          </a:effectLst>
        </p:spPr>
      </p:pic>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25739" y="3203941"/>
            <a:ext cx="3007829" cy="3416300"/>
          </a:xfrm>
          <a:prstGeom prst="rect">
            <a:avLst/>
          </a:prstGeom>
          <a:ln>
            <a:noFill/>
          </a:ln>
          <a:effectLst>
            <a:softEdge rad="112500"/>
          </a:effectLst>
        </p:spPr>
      </p:pic>
      <p:pic>
        <p:nvPicPr>
          <p:cNvPr id="5" name="Рисунок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16015" y="3813541"/>
            <a:ext cx="3742267" cy="2806700"/>
          </a:xfrm>
          <a:prstGeom prst="rect">
            <a:avLst/>
          </a:prstGeom>
          <a:ln>
            <a:noFill/>
          </a:ln>
          <a:effectLst>
            <a:softEdge rad="112500"/>
          </a:effectLst>
        </p:spPr>
      </p:pic>
    </p:spTree>
    <p:extLst>
      <p:ext uri="{BB962C8B-B14F-4D97-AF65-F5344CB8AC3E}">
        <p14:creationId xmlns:p14="http://schemas.microsoft.com/office/powerpoint/2010/main" val="283471938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918200" y="1480364"/>
            <a:ext cx="6096000" cy="5201039"/>
          </a:xfrm>
          <a:prstGeom prst="rect">
            <a:avLst/>
          </a:prstGeom>
        </p:spPr>
        <p:txBody>
          <a:bodyPr>
            <a:spAutoFit/>
          </a:bodyPr>
          <a:lstStyle/>
          <a:p>
            <a:pPr marL="342900" lvl="0" indent="-342900" algn="just">
              <a:lnSpc>
                <a:spcPct val="107000"/>
              </a:lnSpc>
              <a:spcAft>
                <a:spcPts val="0"/>
              </a:spcAft>
              <a:buFont typeface="+mj-lt"/>
              <a:buAutoNum type="arabicParenR"/>
              <a:tabLst>
                <a:tab pos="762000" algn="l"/>
              </a:tabLst>
            </a:pPr>
            <a:r>
              <a:rPr lang="kk-KZ" sz="2600" dirty="0" smtClean="0">
                <a:ln w="0"/>
                <a:solidFill>
                  <a:srgbClr val="002060"/>
                </a:solidFill>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Оқушылардың  </a:t>
            </a:r>
            <a:r>
              <a:rPr lang="kk-KZ" sz="2600" dirty="0" smtClean="0">
                <a:ln w="0"/>
                <a:solidFill>
                  <a:srgbClr val="002060"/>
                </a:solidFill>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сабаққа қызықты әрі белсенді қатысуына ықпал ете </a:t>
            </a:r>
            <a:r>
              <a:rPr lang="kk-KZ" sz="2600" dirty="0" smtClean="0">
                <a:ln w="0"/>
                <a:solidFill>
                  <a:srgbClr val="002060"/>
                </a:solidFill>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алады</a:t>
            </a:r>
            <a:r>
              <a:rPr lang="kk-KZ" sz="2600" dirty="0" smtClean="0">
                <a:ln w="0"/>
                <a:solidFill>
                  <a:srgbClr val="002060"/>
                </a:solidFill>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a:t>
            </a:r>
            <a:endParaRPr lang="ru-RU" sz="2600" dirty="0" smtClean="0">
              <a:ln w="0"/>
              <a:solidFill>
                <a:srgbClr val="002060"/>
              </a:solidFill>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mj-lt"/>
              <a:buAutoNum type="arabicParenR"/>
              <a:tabLst>
                <a:tab pos="762000" algn="l"/>
              </a:tabLst>
            </a:pPr>
            <a:r>
              <a:rPr lang="kk-KZ" sz="2600" dirty="0" smtClean="0">
                <a:ln w="0"/>
                <a:solidFill>
                  <a:srgbClr val="002060"/>
                </a:solidFill>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Сабаққа қажетті құралдарды ресурстар сайтынан    алуға немесе </a:t>
            </a:r>
            <a:r>
              <a:rPr lang="kk-KZ" sz="2600" dirty="0" smtClean="0">
                <a:ln w="0"/>
                <a:solidFill>
                  <a:srgbClr val="002060"/>
                </a:solidFill>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интернетпен </a:t>
            </a:r>
            <a:r>
              <a:rPr lang="kk-KZ" sz="2600" dirty="0" smtClean="0">
                <a:ln w="0"/>
                <a:solidFill>
                  <a:srgbClr val="002060"/>
                </a:solidFill>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жұмыс жасауға болады.</a:t>
            </a:r>
            <a:endParaRPr lang="ru-RU" sz="2600" dirty="0" smtClean="0">
              <a:ln w="0"/>
              <a:solidFill>
                <a:srgbClr val="002060"/>
              </a:solidFill>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mj-lt"/>
              <a:buAutoNum type="arabicParenR"/>
              <a:tabLst>
                <a:tab pos="762000" algn="l"/>
              </a:tabLst>
            </a:pPr>
            <a:r>
              <a:rPr lang="kk-KZ" sz="2600" dirty="0" smtClean="0">
                <a:ln w="0"/>
                <a:solidFill>
                  <a:srgbClr val="002060"/>
                </a:solidFill>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 Оқушылардың </a:t>
            </a:r>
            <a:r>
              <a:rPr lang="kk-KZ" sz="2600" dirty="0" smtClean="0">
                <a:ln w="0"/>
                <a:solidFill>
                  <a:srgbClr val="002060"/>
                </a:solidFill>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жеке </a:t>
            </a:r>
            <a:r>
              <a:rPr lang="kk-KZ" sz="2600" dirty="0" smtClean="0">
                <a:ln w="0"/>
                <a:solidFill>
                  <a:srgbClr val="002060"/>
                </a:solidFill>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және әлеуметтік қабілеттерін арттыра отырып, жұптық және </a:t>
            </a:r>
            <a:r>
              <a:rPr lang="kk-KZ" sz="2600" dirty="0" smtClean="0">
                <a:ln w="0"/>
                <a:solidFill>
                  <a:srgbClr val="002060"/>
                </a:solidFill>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топпен </a:t>
            </a:r>
            <a:r>
              <a:rPr lang="kk-KZ" sz="2600" dirty="0" smtClean="0">
                <a:ln w="0"/>
                <a:solidFill>
                  <a:srgbClr val="002060"/>
                </a:solidFill>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жұмыс жасауға көмектеседі.</a:t>
            </a:r>
            <a:endParaRPr lang="ru-RU" sz="2600" dirty="0" smtClean="0">
              <a:ln w="0"/>
              <a:solidFill>
                <a:srgbClr val="002060"/>
              </a:solidFill>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mj-lt"/>
              <a:buAutoNum type="arabicParenR"/>
              <a:tabLst>
                <a:tab pos="762000" algn="l"/>
              </a:tabLst>
            </a:pPr>
            <a:r>
              <a:rPr lang="kk-KZ" sz="2600" dirty="0" smtClean="0">
                <a:ln w="0"/>
                <a:solidFill>
                  <a:srgbClr val="002060"/>
                </a:solidFill>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Егер сабаққа керек материалдар  әзір болса, сабақ жақсы өтуіне септігін тигізеді.</a:t>
            </a:r>
            <a:endParaRPr lang="ru-RU" sz="2600" dirty="0">
              <a:ln w="0"/>
              <a:solidFill>
                <a:srgbClr val="002060"/>
              </a:solidFill>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3" name="Прямоугольник 2"/>
          <p:cNvSpPr/>
          <p:nvPr/>
        </p:nvSpPr>
        <p:spPr>
          <a:xfrm>
            <a:off x="457200" y="368671"/>
            <a:ext cx="11557000" cy="1146211"/>
          </a:xfrm>
          <a:prstGeom prst="rect">
            <a:avLst/>
          </a:prstGeom>
        </p:spPr>
        <p:txBody>
          <a:bodyPr wrap="square">
            <a:spAutoFit/>
          </a:bodyPr>
          <a:lstStyle/>
          <a:p>
            <a:pPr marL="457200" algn="ctr">
              <a:lnSpc>
                <a:spcPct val="107000"/>
              </a:lnSpc>
              <a:spcAft>
                <a:spcPts val="800"/>
              </a:spcAft>
              <a:tabLst>
                <a:tab pos="762000" algn="l"/>
              </a:tabLst>
            </a:pPr>
            <a:r>
              <a:rPr lang="kk-KZ" sz="3200" dirty="0">
                <a:ln w="0"/>
                <a:solidFill>
                  <a:srgbClr val="FF0000"/>
                </a:solidFill>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Осы  SMART </a:t>
            </a:r>
            <a:r>
              <a:rPr lang="kk-KZ" sz="3200" dirty="0" smtClean="0">
                <a:ln w="0"/>
                <a:solidFill>
                  <a:srgbClr val="FF0000"/>
                </a:solidFill>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технологиясын қолдану аясында көптеген нәтижеге жетуге болады:</a:t>
            </a:r>
            <a:endParaRPr lang="ru-RU" sz="3200" dirty="0">
              <a:ln w="0"/>
              <a:solidFill>
                <a:srgbClr val="FF0000"/>
              </a:solidFill>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1283355">
            <a:off x="457199" y="1685925"/>
            <a:ext cx="2730501" cy="2047876"/>
          </a:xfrm>
          <a:prstGeom prst="rect">
            <a:avLst/>
          </a:prstGeom>
          <a:ln>
            <a:noFill/>
          </a:ln>
          <a:effectLst>
            <a:softEdge rad="112500"/>
          </a:effectLst>
        </p:spPr>
      </p:pic>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10867" y="3912127"/>
            <a:ext cx="2330451" cy="2677743"/>
          </a:xfrm>
          <a:prstGeom prst="rect">
            <a:avLst/>
          </a:prstGeom>
          <a:ln>
            <a:noFill/>
          </a:ln>
          <a:effectLst>
            <a:softEdge rad="112500"/>
          </a:effectLst>
        </p:spPr>
      </p:pic>
      <p:pic>
        <p:nvPicPr>
          <p:cNvPr id="6" name="Рисунок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55131">
            <a:off x="3187700" y="1771447"/>
            <a:ext cx="2641601" cy="1981201"/>
          </a:xfrm>
          <a:prstGeom prst="rect">
            <a:avLst/>
          </a:prstGeom>
          <a:ln>
            <a:noFill/>
          </a:ln>
          <a:effectLst>
            <a:softEdge rad="112500"/>
          </a:effectLst>
        </p:spPr>
      </p:pic>
    </p:spTree>
    <p:extLst>
      <p:ext uri="{BB962C8B-B14F-4D97-AF65-F5344CB8AC3E}">
        <p14:creationId xmlns:p14="http://schemas.microsoft.com/office/powerpoint/2010/main" val="133999565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12800" y="1452344"/>
            <a:ext cx="10668000" cy="3253968"/>
          </a:xfrm>
          <a:prstGeom prst="rect">
            <a:avLst/>
          </a:prstGeom>
        </p:spPr>
        <p:txBody>
          <a:bodyPr wrap="square">
            <a:spAutoFit/>
          </a:bodyPr>
          <a:lstStyle/>
          <a:p>
            <a:pPr marL="685800" algn="just">
              <a:lnSpc>
                <a:spcPct val="107000"/>
              </a:lnSpc>
              <a:spcAft>
                <a:spcPts val="800"/>
              </a:spcAft>
              <a:tabLst>
                <a:tab pos="762000" algn="l"/>
              </a:tabLst>
            </a:pPr>
            <a:r>
              <a:rPr lang="kk-KZ" sz="3200" dirty="0" smtClean="0">
                <a:ln w="0"/>
                <a:solidFill>
                  <a:srgbClr val="002060"/>
                </a:solidFill>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			Қорыта айтқанда,  </a:t>
            </a:r>
            <a:r>
              <a:rPr lang="kk-KZ" sz="3200" dirty="0" smtClean="0">
                <a:ln w="0"/>
                <a:solidFill>
                  <a:srgbClr val="002060"/>
                </a:solidFill>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бастауыш сынып сабақтарыңда SMART технология  оқушының  жаңа ақпаратты меңгеріп, өз бетінше ізденуіне, пәнге деген қызығушылығын  арттыруда, мектепте алған білімін күнделікті өмірде жасқанбай қолдануға </a:t>
            </a:r>
            <a:r>
              <a:rPr lang="kk-KZ" sz="3200" dirty="0" smtClean="0">
                <a:ln w="0"/>
                <a:solidFill>
                  <a:srgbClr val="002060"/>
                </a:solidFill>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септігін </a:t>
            </a:r>
            <a:r>
              <a:rPr lang="kk-KZ" sz="3200" dirty="0" smtClean="0">
                <a:ln w="0"/>
                <a:solidFill>
                  <a:srgbClr val="002060"/>
                </a:solidFill>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тигізеді.</a:t>
            </a:r>
            <a:endParaRPr lang="ru-RU" sz="3200" dirty="0">
              <a:ln w="0"/>
              <a:solidFill>
                <a:srgbClr val="002060"/>
              </a:solidFill>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66376689"/>
      </p:ext>
    </p:extLst>
  </p:cSld>
  <p:clrMapOvr>
    <a:masterClrMapping/>
  </p:clrMapOvr>
  <p:timing>
    <p:tnLst>
      <p:par>
        <p:cTn id="1" dur="indefinite" restart="never" nodeType="tmRoot"/>
      </p:par>
    </p:tnLst>
  </p:timing>
</p:sld>
</file>

<file path=ppt/theme/theme1.xml><?xml version="1.0" encoding="utf-8"?>
<a:theme xmlns:a="http://schemas.openxmlformats.org/drawingml/2006/main" name="Легкий дым">
  <a:themeElements>
    <a:clrScheme name="Легкий дым">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Легкий дым">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Легкий дым">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104</TotalTime>
  <Words>113</Words>
  <Application>Microsoft Office PowerPoint</Application>
  <PresentationFormat>Широкоэкранный</PresentationFormat>
  <Paragraphs>40</Paragraphs>
  <Slides>10</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10</vt:i4>
      </vt:variant>
    </vt:vector>
  </HeadingPairs>
  <TitlesOfParts>
    <vt:vector size="16" baseType="lpstr">
      <vt:lpstr>Arial</vt:lpstr>
      <vt:lpstr>Calibri</vt:lpstr>
      <vt:lpstr>Century Gothic</vt:lpstr>
      <vt:lpstr>Times New Roman</vt:lpstr>
      <vt:lpstr>Wingdings 3</vt:lpstr>
      <vt:lpstr>Легкий дым</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SPecialiST RePack</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Ерлан</dc:creator>
  <cp:lastModifiedBy>Ерлан</cp:lastModifiedBy>
  <cp:revision>33</cp:revision>
  <dcterms:created xsi:type="dcterms:W3CDTF">2020-11-24T12:53:52Z</dcterms:created>
  <dcterms:modified xsi:type="dcterms:W3CDTF">2020-11-25T17:34:09Z</dcterms:modified>
</cp:coreProperties>
</file>